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9" r:id="rId4"/>
    <p:sldId id="273" r:id="rId5"/>
    <p:sldId id="275" r:id="rId6"/>
    <p:sldId id="279" r:id="rId7"/>
    <p:sldId id="277" r:id="rId8"/>
    <p:sldId id="257" r:id="rId9"/>
    <p:sldId id="258" r:id="rId10"/>
    <p:sldId id="274" r:id="rId11"/>
    <p:sldId id="276" r:id="rId12"/>
    <p:sldId id="260" r:id="rId13"/>
    <p:sldId id="261" r:id="rId14"/>
    <p:sldId id="262" r:id="rId15"/>
    <p:sldId id="268" r:id="rId16"/>
    <p:sldId id="263" r:id="rId17"/>
    <p:sldId id="264" r:id="rId18"/>
    <p:sldId id="265" r:id="rId19"/>
    <p:sldId id="266" r:id="rId20"/>
    <p:sldId id="267" r:id="rId21"/>
    <p:sldId id="27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6"/>
    <p:restoredTop sz="94807"/>
  </p:normalViewPr>
  <p:slideViewPr>
    <p:cSldViewPr snapToGrid="0">
      <p:cViewPr>
        <p:scale>
          <a:sx n="96" d="100"/>
          <a:sy n="96" d="100"/>
        </p:scale>
        <p:origin x="95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2C5DD-FE67-1649-93B8-1BBD40B2BCEB}" type="datetimeFigureOut">
              <a:t>12/9/25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2563F-64C6-DF46-8FEA-54B2770E66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2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5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27526-E822-56B2-697E-ED72CCFC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B441F-9BB2-618F-26F3-5558F9496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393D6-B0A5-2E66-D15F-F5B8E89E9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AE5A-0E85-A8D9-3B1F-9A5412484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2CC-1850-2172-C3BA-5218F6EF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7A761-F2CD-96F8-E86D-1089024AB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272D-F8E4-4524-9ADF-A3C997E7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386E-7389-F00C-27FB-4192002D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6B54-695B-90A8-B96C-FF73A6CA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8DCE-F2A9-4C59-157B-61F1EAA9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3AF05-39E1-6160-D599-094F970B7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0B94-D6AC-7CBC-42CA-C133B4E2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DFAA1-21AC-85B3-2292-438DD4F2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7B23-119C-145D-3DD8-A89C0E61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C0149-22F4-4029-59E8-FD7147D5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FC908-A7BE-48B4-BA6F-DE4C4A4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7C1FF-6AF4-272E-200C-9ED8CE73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0383-F2F6-C20F-39DD-2BE3026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1FE01-77E2-FD82-AC70-38209D2C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6A08-D350-DC7C-8848-B17F51C3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ABF9-A106-FB46-29EA-37742BC3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09E8-A1CA-8000-76D4-83C38E15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D04D-D372-E24B-6F98-1BAB82A5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9856-598D-6108-DBB2-00FEE8A8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0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5F93-D851-F877-614F-E8AB09E1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FA5FA-4C19-2679-EE03-E9A5A151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6C91-F50F-8968-0018-17434CEB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FA68F-D70E-59A7-A09E-D5CCCA68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676AF-A740-D349-2774-D073B7BA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E41F-A370-A9AF-8806-9F3F588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439E-4044-C438-4984-54FE07280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030C-247A-6334-F69B-8A6162A58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74715-E88B-944C-0FB0-8BE4FB2A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49F4B-A917-624B-AABA-A933253C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5BCC-EA40-F358-5CAF-24B6EDED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3592-7A37-C8EB-DA0A-65B22BA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93295-8D0B-D2B7-A8DC-E2664C832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B0123-A51C-1104-126F-6A2A8BDF1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F073B-9F9D-E2B1-D6D4-9A31E6E85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EA5D7-D44D-A1EC-3258-D897A227E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12C4D-9D27-22C0-C1AD-7E4B3175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31B59-D6A1-FB94-697E-185309B3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A40E2-D1A2-4A5E-E643-C96A453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5070-757A-95FF-1543-20E8108C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3A528-2962-6B50-B372-84AE4A50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ADED6-0176-831F-CBC5-9F5DD295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4F6FF-11DF-1C73-A0CB-D385E836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B6B0-323B-C3F3-9270-BA454FE1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69472-1FF9-4C4C-5AC8-C212F872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66510-5A1C-000E-F90A-ED8AEF7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DDA-B08C-2BBF-B1CA-0BB9FA35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EB173-FDD7-97CD-F629-88FEE875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6CBE7-9E89-742E-CABA-544066F3E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CDC2A-EE1A-C911-2768-5BB48D24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E262E-6912-1191-7E80-A62B855A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5EAD0-D299-71A0-23FB-D7A4BAA5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5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062D-C3BF-58CC-92D4-BD085746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9BC63-09A2-A972-6DEC-D8246DD16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1A105-F58B-4CC8-9A63-EA44CD4EF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019D1-6C3A-7E41-801D-4CDB3383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2792-E443-32A4-3419-4DB7EF3B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C31AF-5B86-9C33-89D4-02B582BA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1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5FB8E-6BC7-CED6-A024-F33CCE0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A813C-63CE-B437-DCDF-24C69D855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B5CA8-4D33-21E7-39B9-2B583EC9F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A3EEE-3E5C-064F-B123-E68EA7DAF9C7}" type="datetimeFigureOut">
              <a:t>12/9/25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D88E-41A1-E0EE-D22E-1B372141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35375-5C13-AA6E-C795-7745AB4DB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984D-D3E5-4BC3-6F4B-0809B00B6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3371"/>
            <a:ext cx="9144000" cy="3169994"/>
          </a:xfrm>
        </p:spPr>
        <p:txBody>
          <a:bodyPr>
            <a:normAutofit fontScale="90000"/>
          </a:bodyPr>
          <a:lstStyle/>
          <a:p>
            <a:r>
              <a:rPr lang="en-US"/>
              <a:t>Motiva Ontology: A domain model for motivational assistants in Personal Development Applications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624C88-3DC2-49FB-3DB7-0659D7871EB7}"/>
              </a:ext>
            </a:extLst>
          </p:cNvPr>
          <p:cNvSpPr txBox="1">
            <a:spLocks/>
          </p:cNvSpPr>
          <p:nvPr/>
        </p:nvSpPr>
        <p:spPr>
          <a:xfrm>
            <a:off x="1524000" y="2084635"/>
            <a:ext cx="9144000" cy="316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Walkthrough and review</a:t>
            </a:r>
          </a:p>
        </p:txBody>
      </p:sp>
    </p:spTree>
    <p:extLst>
      <p:ext uri="{BB962C8B-B14F-4D97-AF65-F5344CB8AC3E}">
        <p14:creationId xmlns:p14="http://schemas.microsoft.com/office/powerpoint/2010/main" val="65125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B3BF4-A66E-D5A8-54F2-DD58C9F2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AD31-BBBF-C3DF-3CD4-8647F37D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Situation and Motivation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2E894D7-ADE8-0237-B78C-599A982BDE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7364" y="2201537"/>
            <a:ext cx="971126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Existing apps: motivation logic deeply embedded → hard to reuse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Desired: motivational assistant as a </a:t>
            </a:r>
            <a:r>
              <a:rPr lang="en-US" sz="2400" i="1"/>
              <a:t>reusable module</a:t>
            </a:r>
            <a:r>
              <a:rPr lang="en-US" sz="240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Vision: any app can integrate motivation logic via an adapter.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0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6C776-6493-708B-9354-227FAFF6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BB50-F85C-00F9-168B-0ECF405C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603105"/>
            <a:ext cx="10515600" cy="1325563"/>
          </a:xfrm>
        </p:spPr>
        <p:txBody>
          <a:bodyPr/>
          <a:lstStyle/>
          <a:p>
            <a:r>
              <a:rPr lang="en-US"/>
              <a:t>High Level Motivational Assistant 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B919A8-8CDA-6B82-8A01-3B980FD7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165" y="2179680"/>
            <a:ext cx="11877835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6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2351C9-BBD3-7A50-0AC5-5C542F40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2299-C720-5F42-176C-05B58633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080" y="5636"/>
            <a:ext cx="10515600" cy="705691"/>
          </a:xfrm>
        </p:spPr>
        <p:txBody>
          <a:bodyPr anchor="t"/>
          <a:lstStyle/>
          <a:p>
            <a:r>
              <a:rPr lang="en-US"/>
              <a:t>Ontology Overview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E76256-61FB-6EB0-3719-016714332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26" y="502862"/>
            <a:ext cx="7479102" cy="635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Main Modules:</a:t>
            </a:r>
            <a:endParaRPr lang="en-US" sz="1800"/>
          </a:p>
          <a:p>
            <a:pPr lvl="1"/>
            <a:r>
              <a:rPr lang="en-US" sz="1800" b="1"/>
              <a:t>EventRegistration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Captures user and system actions as timestamped events</a:t>
            </a:r>
          </a:p>
          <a:p>
            <a:pPr lvl="1"/>
            <a:r>
              <a:rPr lang="en-US" sz="1800" b="1"/>
              <a:t>KeySituations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Occur when one or more important events coincide.</a:t>
            </a:r>
          </a:p>
          <a:p>
            <a:pPr lvl="1"/>
            <a:r>
              <a:rPr lang="en-US" sz="1800" b="1"/>
              <a:t>AssistantActions</a:t>
            </a:r>
            <a:r>
              <a:rPr lang="en-US" sz="2200"/>
              <a:t>: </a:t>
            </a:r>
          </a:p>
          <a:p>
            <a:pPr lvl="2"/>
            <a:r>
              <a:rPr lang="en-US" sz="1800"/>
              <a:t>Delivered prompts that ecourage user action or change in behaviour such as messages, questionnaires, or toggle of mechanics</a:t>
            </a:r>
          </a:p>
          <a:p>
            <a:pPr lvl="1"/>
            <a:r>
              <a:rPr lang="en-US" sz="1800" b="1"/>
              <a:t>UserModel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Stores user traits, states and relates a single user to metrics and plans</a:t>
            </a:r>
          </a:p>
          <a:p>
            <a:pPr lvl="1"/>
            <a:r>
              <a:rPr lang="en-US" sz="1800" b="1"/>
              <a:t>Metrics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Computes measurements from events and usage.</a:t>
            </a:r>
          </a:p>
          <a:p>
            <a:pPr lvl="1"/>
            <a:r>
              <a:rPr lang="en-US" sz="1800" b="1"/>
              <a:t>Plan_and_Tasks: </a:t>
            </a:r>
          </a:p>
          <a:p>
            <a:pPr lvl="2"/>
            <a:r>
              <a:rPr lang="en-US" sz="1800"/>
              <a:t>Defines tasks blocks, repetition requirements and planned user progression</a:t>
            </a:r>
          </a:p>
          <a:p>
            <a:pPr lvl="1"/>
            <a:r>
              <a:rPr lang="en-US" sz="1800" b="1"/>
              <a:t>MotivationalMechanics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Catalog of mechanics that influence motivation.</a:t>
            </a:r>
          </a:p>
          <a:p>
            <a:pPr lvl="1"/>
            <a:r>
              <a:rPr lang="en-US" sz="1800" b="1"/>
              <a:t>UserTraits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Describes stable user characteristics and player 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0DC7B-AA8F-8571-5F73-C5C01C548901}"/>
              </a:ext>
            </a:extLst>
          </p:cNvPr>
          <p:cNvSpPr txBox="1"/>
          <p:nvPr/>
        </p:nvSpPr>
        <p:spPr>
          <a:xfrm>
            <a:off x="7487728" y="698727"/>
            <a:ext cx="4071668" cy="628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/>
              <a:t>Main relationships: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triggers</a:t>
            </a:r>
            <a:r>
              <a:rPr lang="en-US" altLang="en-US"/>
              <a:t>: Source causes the target to occur.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reads</a:t>
            </a:r>
            <a:r>
              <a:rPr lang="en-US" altLang="en-US"/>
              <a:t>: Target is queried to inform the source.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considers</a:t>
            </a:r>
            <a:r>
              <a:rPr lang="en-US" altLang="en-US"/>
              <a:t>: Source uses target as an input to decide.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selected_by</a:t>
            </a:r>
            <a:r>
              <a:rPr lang="en-US" altLang="en-US"/>
              <a:t>: Mechanic choice depends on the target weights.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maps</a:t>
            </a:r>
            <a:r>
              <a:rPr lang="en-US" altLang="en-US"/>
              <a:t>: Links two classes and describes the strength of their relationship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toggles</a:t>
            </a:r>
            <a:r>
              <a:rPr lang="en-US" altLang="en-US"/>
              <a:t>: Enables or disables a mechanic or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634F-E9C4-98B6-A99F-AE3BAE9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CCAE-0ECD-53C1-FF1E-0C228791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5850" y="0"/>
            <a:ext cx="3136150" cy="1325563"/>
          </a:xfrm>
        </p:spPr>
        <p:txBody>
          <a:bodyPr/>
          <a:lstStyle/>
          <a:p>
            <a:r>
              <a:rPr lang="en-US"/>
              <a:t>UserModel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7ABF7-A50B-8A7A-0538-C874751296F1}"/>
              </a:ext>
            </a:extLst>
          </p:cNvPr>
          <p:cNvSpPr txBox="1"/>
          <p:nvPr/>
        </p:nvSpPr>
        <p:spPr>
          <a:xfrm>
            <a:off x="24377" y="2399130"/>
            <a:ext cx="266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Holds Usertraits (Static)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C5C0C-27C9-4EC5-743D-17DD8B5488C1}"/>
              </a:ext>
            </a:extLst>
          </p:cNvPr>
          <p:cNvSpPr txBox="1"/>
          <p:nvPr/>
        </p:nvSpPr>
        <p:spPr>
          <a:xfrm>
            <a:off x="24377" y="3255264"/>
            <a:ext cx="266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Holds UserState (Dynamic)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16EE656-6F5F-6829-11E2-308DF9D3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6853" y="945191"/>
            <a:ext cx="9560770" cy="59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1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169DA-2C1D-B8F0-199C-5A1A6B80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326B-DCDC-5E47-6ED2-B55326D7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4" y="130289"/>
            <a:ext cx="10515600" cy="1325563"/>
          </a:xfrm>
        </p:spPr>
        <p:txBody>
          <a:bodyPr/>
          <a:lstStyle/>
          <a:p>
            <a:r>
              <a:rPr lang="en-US"/>
              <a:t>UserTraits and Mapping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16DF91-453A-A61A-DAA6-1E813C7A3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739" y="1392398"/>
            <a:ext cx="6779194" cy="452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Traits:</a:t>
            </a:r>
            <a:endParaRPr lang="en-US" sz="2000"/>
          </a:p>
          <a:p>
            <a:pPr lvl="1"/>
            <a:r>
              <a:rPr lang="en-US" sz="2000"/>
              <a:t>Hexad player types + cognitive/behavioral traits</a:t>
            </a:r>
          </a:p>
          <a:p>
            <a:pPr lvl="1"/>
            <a:r>
              <a:rPr lang="en-US" sz="2000"/>
              <a:t>UserTraitWeight ∈ [0–1]</a:t>
            </a:r>
          </a:p>
          <a:p>
            <a:pPr lvl="1"/>
            <a:r>
              <a:rPr lang="en-US" sz="2000"/>
              <a:t>MechanicTraitWeight ∈ [–1–1]</a:t>
            </a:r>
          </a:p>
          <a:p>
            <a:r>
              <a:rPr lang="en-US" sz="2000" b="1"/>
              <a:t>Example:</a:t>
            </a:r>
            <a:br>
              <a:rPr lang="en-US" sz="2000"/>
            </a:br>
            <a:r>
              <a:rPr lang="en-US" sz="2000"/>
              <a:t>Level &amp; XP system → Achiever </a:t>
            </a:r>
          </a:p>
          <a:p>
            <a:pPr lvl="1"/>
            <a:r>
              <a:rPr lang="en-US" sz="2000"/>
              <a:t>weight 0.8</a:t>
            </a:r>
          </a:p>
          <a:p>
            <a:pPr marL="457200" lvl="1" indent="0">
              <a:buNone/>
            </a:pPr>
            <a:r>
              <a:rPr lang="en-US" sz="2000"/>
              <a:t>-&gt;means that the Achiever Player type will respond and be motivated by the Level &amp; XP system with a strength of 0.8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226829E-EC83-43E6-4052-D736ACD3C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88719"/>
            <a:ext cx="6375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traits can be added to fit the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domain or target population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e.g., health behavior traits, learning styles, or other dispositions.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12E26F-7739-37D0-D990-BD84FD51B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898" y="0"/>
            <a:ext cx="4029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C0354-BA99-6D25-B749-AF34C16A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7B72352-3839-3298-472E-2867AFBF9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2808" y="98435"/>
            <a:ext cx="8798391" cy="6661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7B55C-8A98-C111-7A29-91DE597A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5" y="374886"/>
            <a:ext cx="3606801" cy="1325563"/>
          </a:xfrm>
        </p:spPr>
        <p:txBody>
          <a:bodyPr>
            <a:normAutofit fontScale="90000"/>
          </a:bodyPr>
          <a:lstStyle/>
          <a:p>
            <a:r>
              <a:rPr lang="en-US"/>
              <a:t>Motivational Mechanics Catalog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0C6AAE-9A7C-218E-6675-390B9E6FDE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01" y="2154259"/>
            <a:ext cx="3606800" cy="25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10 categories with one mechanic each as example</a:t>
            </a:r>
          </a:p>
          <a:p>
            <a:r>
              <a:rPr lang="en-US" sz="2400"/>
              <a:t>MechanicTraitWeight maps a mechanic to usertrait and gives it a weight</a:t>
            </a:r>
          </a:p>
        </p:txBody>
      </p:sp>
    </p:spTree>
    <p:extLst>
      <p:ext uri="{BB962C8B-B14F-4D97-AF65-F5344CB8AC3E}">
        <p14:creationId xmlns:p14="http://schemas.microsoft.com/office/powerpoint/2010/main" val="370178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5838-3272-5306-57AE-4E376A49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93CB-EE2F-21CB-06EF-F1A5CAEF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and Tasks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49D25F-3AC1-1FFF-CE2F-CBC690429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4325" y="1524489"/>
            <a:ext cx="8393370" cy="201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/>
              <a:t>Purpose:</a:t>
            </a:r>
            <a:br>
              <a:rPr lang="en-US" sz="2400"/>
            </a:br>
            <a:r>
              <a:rPr lang="en-US" sz="2400"/>
              <a:t>Defines progression timeline, difficulty curve, tasks and baseline goals for the user.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Serve as base for adherence calculation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3188B1-BE8F-B8D9-02F5-98E1658C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245429"/>
            <a:ext cx="12201575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0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C9D2-42AB-F2D8-36A0-683E0421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A368-D591-B4E1-32EB-1701A278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14" y="51144"/>
            <a:ext cx="4521958" cy="1370740"/>
          </a:xfrm>
        </p:spPr>
        <p:txBody>
          <a:bodyPr anchor="t"/>
          <a:lstStyle/>
          <a:p>
            <a:r>
              <a:rPr lang="en-US"/>
              <a:t>EventRegistration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8D1BF-A9E5-2406-283B-0880D3DD1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43" y="956847"/>
            <a:ext cx="2394857" cy="56421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Provides system events that happen without user action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User events when user interacts with application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Events are logged in event collection over time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1A6B96-7236-76E8-0C7A-80D0DB860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0500" y="716189"/>
            <a:ext cx="9531500" cy="60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C949-5351-A2BF-337C-2D5BEDD6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2B8C-C7DB-6F76-611A-B874EE6E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41907"/>
            <a:ext cx="3453320" cy="618705"/>
          </a:xfrm>
        </p:spPr>
        <p:txBody>
          <a:bodyPr anchor="t">
            <a:normAutofit fontScale="90000"/>
          </a:bodyPr>
          <a:lstStyle/>
          <a:p>
            <a:r>
              <a:rPr lang="en-US"/>
              <a:t>KeySituations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884AD-5831-7A8F-E693-8B522FB3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4" y="1006952"/>
            <a:ext cx="3453320" cy="564215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Are derived from events and define important moments like</a:t>
            </a:r>
          </a:p>
          <a:p>
            <a:pPr marL="0" indent="0">
              <a:buNone/>
            </a:pPr>
            <a:r>
              <a:rPr lang="en-US"/>
              <a:t>-First login</a:t>
            </a:r>
          </a:p>
          <a:p>
            <a:pPr marL="0" indent="0">
              <a:buNone/>
            </a:pPr>
            <a:r>
              <a:rPr lang="en-US"/>
              <a:t>-Session ended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Are composed or one or more events</a:t>
            </a:r>
          </a:p>
          <a:p>
            <a:pPr marL="0" indent="0">
              <a:buNone/>
            </a:pPr>
            <a:r>
              <a:rPr lang="en-US"/>
              <a:t>For example: End of Session and end of first week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451EAB-C828-E362-365D-5DC2D998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8636" y="710125"/>
            <a:ext cx="8593364" cy="61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9EEE-024D-9C56-1E81-B818B6E9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56F7-5213-6EC6-3882-7A2AA7A1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1EC068-5FFC-9477-6B6F-33B704343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1386" y="2674947"/>
            <a:ext cx="5350328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 class: Metric(timestamp, value)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Computed from event data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9CD605-C35C-1883-3275-87B3D8C9E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179" y="0"/>
            <a:ext cx="6517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0319-BFBA-B8BB-FC77-85C4F56C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120"/>
            <a:ext cx="10515600" cy="634051"/>
          </a:xfrm>
        </p:spPr>
        <p:txBody>
          <a:bodyPr anchor="t">
            <a:normAutofit fontScale="90000"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C6FB-6BDE-3EE9-D2D2-CEA0647C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3" y="1092715"/>
            <a:ext cx="7206226" cy="532503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is a </a:t>
            </a:r>
            <a:r>
              <a:rPr lang="en-US" b="1"/>
              <a:t>Personal Development Application (PA)</a:t>
            </a:r>
          </a:p>
          <a:p>
            <a:pPr lvl="1"/>
            <a:r>
              <a:rPr lang="en-US"/>
              <a:t>Application that supports users in improving habits, skills and well being</a:t>
            </a:r>
          </a:p>
          <a:p>
            <a:pPr lvl="1"/>
            <a:r>
              <a:rPr lang="en-US"/>
              <a:t>Provides interactive lessons or content around a certain personal development domain</a:t>
            </a:r>
          </a:p>
          <a:p>
            <a:r>
              <a:rPr lang="en-US" b="1"/>
              <a:t>Users often lose motivation and discipline over time </a:t>
            </a:r>
          </a:p>
          <a:p>
            <a:r>
              <a:rPr lang="en-US"/>
              <a:t>What does the </a:t>
            </a:r>
            <a:r>
              <a:rPr lang="en-US" b="1"/>
              <a:t>Motivational Assistant (MA) </a:t>
            </a:r>
            <a:r>
              <a:rPr lang="en-US"/>
              <a:t>do</a:t>
            </a:r>
          </a:p>
          <a:p>
            <a:pPr lvl="1"/>
            <a:r>
              <a:rPr lang="en-US"/>
              <a:t>Helps the user stay engaged and motivated by providing different gamification mechanics</a:t>
            </a:r>
          </a:p>
          <a:p>
            <a:pPr lvl="1"/>
            <a:r>
              <a:rPr lang="en-US"/>
              <a:t>Uses personalized messages and features like progress tracking, challenges and rewards</a:t>
            </a:r>
          </a:p>
          <a:p>
            <a:pPr lvl="1"/>
            <a:r>
              <a:rPr lang="en-US"/>
              <a:t>Keeps a user model containing:</a:t>
            </a:r>
          </a:p>
          <a:p>
            <a:pPr lvl="2"/>
            <a:r>
              <a:rPr lang="en-US"/>
              <a:t>State (dynamic)</a:t>
            </a:r>
          </a:p>
          <a:p>
            <a:pPr lvl="2"/>
            <a:r>
              <a:rPr lang="en-US"/>
              <a:t>Traits (static)	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50312B7-ECAA-0606-8F7E-0CC7EFA2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2" y="349133"/>
            <a:ext cx="1977124" cy="3516781"/>
          </a:xfrm>
          <a:prstGeom prst="rect">
            <a:avLst/>
          </a:prstGeom>
        </p:spPr>
      </p:pic>
      <p:pic>
        <p:nvPicPr>
          <p:cNvPr id="8" name="Picture 7" descr="A close-up of a plant&#10;&#10;AI-generated content may be incorrect.">
            <a:extLst>
              <a:ext uri="{FF2B5EF4-FFF2-40B4-BE49-F238E27FC236}">
                <a16:creationId xmlns:a16="http://schemas.microsoft.com/office/drawing/2014/main" id="{E6F03F34-E399-DF26-D753-FAD694F6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908123"/>
            <a:ext cx="1162394" cy="2652063"/>
          </a:xfrm>
          <a:prstGeom prst="rect">
            <a:avLst/>
          </a:prstGeom>
        </p:spPr>
      </p:pic>
      <p:pic>
        <p:nvPicPr>
          <p:cNvPr id="10" name="Picture 9" descr="A green leafy plant with white background&#10;&#10;AI-generated content may be incorrect.">
            <a:extLst>
              <a:ext uri="{FF2B5EF4-FFF2-40B4-BE49-F238E27FC236}">
                <a16:creationId xmlns:a16="http://schemas.microsoft.com/office/drawing/2014/main" id="{6D239B21-8DD1-2F2C-BACD-DE70F6A3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56" y="3908123"/>
            <a:ext cx="1139901" cy="2600744"/>
          </a:xfrm>
          <a:prstGeom prst="rect">
            <a:avLst/>
          </a:prstGeom>
        </p:spPr>
      </p:pic>
      <p:pic>
        <p:nvPicPr>
          <p:cNvPr id="12" name="Picture 11" descr="A bunch of flowers with green leaves&#10;&#10;AI-generated content may be incorrect.">
            <a:extLst>
              <a:ext uri="{FF2B5EF4-FFF2-40B4-BE49-F238E27FC236}">
                <a16:creationId xmlns:a16="http://schemas.microsoft.com/office/drawing/2014/main" id="{719A08A5-5325-4588-F104-4956FCF59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884" y="3908123"/>
            <a:ext cx="1139901" cy="26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5048-A526-D5A3-C4A5-B14CD983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62F6-DEC8-7636-D155-422916D6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43" y="164424"/>
            <a:ext cx="10515600" cy="606541"/>
          </a:xfrm>
        </p:spPr>
        <p:txBody>
          <a:bodyPr>
            <a:normAutofit fontScale="90000"/>
          </a:bodyPr>
          <a:lstStyle/>
          <a:p>
            <a:r>
              <a:rPr lang="en-US"/>
              <a:t>AssistantActions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4C5EA5-B118-7481-5C3D-259F78A5C5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643" y="1048035"/>
            <a:ext cx="1139019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action targeting the user and prompting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a questionnaire, an alert message or turning on/off a motivational mechanic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207E4F-9953-29CB-6446-34520D80E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40" y="2763991"/>
            <a:ext cx="12148459" cy="40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DEB492-5C09-D509-0DFD-45797D97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A0-5D18-C309-C296-E911DE91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513"/>
            <a:ext cx="10515600" cy="1325563"/>
          </a:xfrm>
        </p:spPr>
        <p:txBody>
          <a:bodyPr/>
          <a:lstStyle/>
          <a:p>
            <a:r>
              <a:rPr lang="en-US"/>
              <a:t>Relationships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B533847-2647-2505-B73C-5FEFA75B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428281"/>
            <a:ext cx="10515600" cy="642971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E618F53-215E-9C05-0990-C5E057B96D54}"/>
              </a:ext>
            </a:extLst>
          </p:cNvPr>
          <p:cNvSpPr txBox="1"/>
          <p:nvPr/>
        </p:nvSpPr>
        <p:spPr>
          <a:xfrm>
            <a:off x="234399" y="5695865"/>
            <a:ext cx="17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Highlighted adaption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7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C836C2-B9D1-5066-7667-C1865EE3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7AB0-8CED-B6D1-F8AA-1994E8E4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38839"/>
            <a:ext cx="10515600" cy="1325563"/>
          </a:xfrm>
        </p:spPr>
        <p:txBody>
          <a:bodyPr/>
          <a:lstStyle/>
          <a:p>
            <a:r>
              <a:rPr lang="en-US"/>
              <a:t>Decision and Monitoring Pipeline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2D07A1-1B0C-4067-C497-553A47CB07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1512" y="1290023"/>
            <a:ext cx="11177954" cy="512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Flow of Interaction and Adaptation</a:t>
            </a:r>
          </a:p>
          <a:p>
            <a:r>
              <a:rPr lang="en-US" sz="2400" b="1"/>
              <a:t>Overview:</a:t>
            </a:r>
            <a:br>
              <a:rPr lang="en-US" sz="2400"/>
            </a:br>
            <a:r>
              <a:rPr lang="en-US" sz="2400"/>
              <a:t>The system continuously monitors the user and reacts trigger relationships</a:t>
            </a:r>
          </a:p>
          <a:p>
            <a:r>
              <a:rPr lang="en-US" sz="2400" b="1"/>
              <a:t>Flow:</a:t>
            </a:r>
            <a:endParaRPr lang="en-US" sz="2400"/>
          </a:p>
          <a:p>
            <a:pPr lvl="1"/>
            <a:r>
              <a:rPr lang="en-US" sz="2000" b="1"/>
              <a:t>User performs actions</a:t>
            </a:r>
            <a:r>
              <a:rPr lang="en-US" sz="2000"/>
              <a:t> → captured as </a:t>
            </a:r>
            <a:r>
              <a:rPr lang="en-US" sz="2000" b="1"/>
              <a:t>Events</a:t>
            </a:r>
            <a:endParaRPr lang="en-US" sz="2000"/>
          </a:p>
          <a:p>
            <a:pPr lvl="1"/>
            <a:r>
              <a:rPr lang="en-US" sz="2000" b="1"/>
              <a:t>Events trigger KeySituations</a:t>
            </a:r>
            <a:r>
              <a:rPr lang="en-US" sz="2000"/>
              <a:t> (e.g., task finished, challenge posed)</a:t>
            </a:r>
          </a:p>
          <a:p>
            <a:pPr lvl="1"/>
            <a:r>
              <a:rPr lang="en-US" sz="2000" b="1"/>
              <a:t>KeySituations update Metrics</a:t>
            </a:r>
            <a:r>
              <a:rPr lang="en-US" sz="2000"/>
              <a:t> (adherence, engagement, usage rate)</a:t>
            </a:r>
          </a:p>
          <a:p>
            <a:pPr lvl="1"/>
            <a:r>
              <a:rPr lang="en-US" sz="2000" b="1"/>
              <a:t>Metrics inform decision logic</a:t>
            </a:r>
            <a:r>
              <a:rPr lang="en-US" sz="2000"/>
              <a:t> to adapt Mechanics or Actions and Score and select MotivationalMechanics.</a:t>
            </a:r>
          </a:p>
          <a:p>
            <a:pPr lvl="1"/>
            <a:r>
              <a:rPr lang="en-US" sz="2000" b="1"/>
              <a:t>Deliver an Action </a:t>
            </a:r>
            <a:r>
              <a:rPr lang="en-US" sz="2000"/>
              <a:t>(message/questionnaire/toggle) via the chosen mechanic</a:t>
            </a:r>
          </a:p>
          <a:p>
            <a:pPr lvl="1"/>
            <a:r>
              <a:rPr lang="en-US" sz="2000" b="1"/>
              <a:t>Learn </a:t>
            </a:r>
            <a:r>
              <a:rPr lang="en-US" sz="2000"/>
              <a:t>by Updating engagement Merics (e.g., MechanicUsageRate). Smooth over time.</a:t>
            </a:r>
          </a:p>
          <a:p>
            <a:r>
              <a:rPr lang="en-US" sz="2400" b="1"/>
              <a:t>Outcome:</a:t>
            </a:r>
            <a:br>
              <a:rPr lang="en-US" sz="2400"/>
            </a:br>
            <a:r>
              <a:rPr lang="en-US" sz="2400"/>
              <a:t>A event driven feedback pipeline where user behavior drives metric updates,</a:t>
            </a:r>
            <a:br>
              <a:rPr lang="en-US" sz="2400"/>
            </a:br>
            <a:r>
              <a:rPr lang="en-US" sz="2400"/>
              <a:t>and metrics determine personalized motivational responses.</a:t>
            </a:r>
          </a:p>
        </p:txBody>
      </p:sp>
    </p:spTree>
    <p:extLst>
      <p:ext uri="{BB962C8B-B14F-4D97-AF65-F5344CB8AC3E}">
        <p14:creationId xmlns:p14="http://schemas.microsoft.com/office/powerpoint/2010/main" val="388176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6D7A-E8AE-30DE-81A0-CDAD9EAB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DFA8-3460-B529-6DD5-8A33F1E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77" y="496757"/>
            <a:ext cx="10515600" cy="1325563"/>
          </a:xfrm>
        </p:spPr>
        <p:txBody>
          <a:bodyPr/>
          <a:lstStyle/>
          <a:p>
            <a:r>
              <a:rPr lang="en-US"/>
              <a:t>Motivational Assistant Concept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CCEDBA-AFFB-9DA5-A593-0993790B0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478" y="2089626"/>
            <a:ext cx="102330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Core Pipeline: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 → decide → deliver 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b="1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/>
              <a:t>Purpose</a:t>
            </a:r>
            <a:br>
              <a:rPr lang="en-US" sz="2400"/>
            </a:br>
            <a:r>
              <a:rPr lang="en-US" sz="2400"/>
              <a:t>Maintain engagement and habit formation through adaptive feedback without overloading user.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latin typeface="Arial" panose="020B0604020202020204" pitchFamily="34" charset="0"/>
              </a:rPr>
              <a:t>Guardrails</a:t>
            </a:r>
            <a:r>
              <a:rPr lang="en-US" altLang="en-US" sz="2400"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Temporal smoothing for consistent adaptation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Provenance ensures continuity with baseline profiles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Deactivate mechanics with low observed usage despite trait fit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Continuous recalibration from recent metrics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2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2F377-2FD8-849D-EC7A-3472A74CB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EF5E-4C5E-3AB4-45DA-43069FED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62" y="298623"/>
            <a:ext cx="10515600" cy="1325563"/>
          </a:xfrm>
        </p:spPr>
        <p:txBody>
          <a:bodyPr/>
          <a:lstStyle/>
          <a:p>
            <a:r>
              <a:rPr lang="en-US"/>
              <a:t>Context and Scope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896DC0D-0950-B407-8FF4-90A169B449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0862" y="1327176"/>
            <a:ext cx="9711267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/>
              <a:t>The Motivational Assistant works as a Modular Plugin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</a:t>
            </a:r>
            <a:r>
              <a:rPr lang="en-US" altLang="en-US" sz="2000" b="1">
                <a:latin typeface="Arial" panose="020B0604020202020204" pitchFamily="34" charset="0"/>
              </a:rPr>
              <a:t>Motivational Assistant (MA)</a:t>
            </a:r>
            <a:r>
              <a:rPr lang="en-US" altLang="en-US" sz="2000">
                <a:latin typeface="Arial" panose="020B0604020202020204" pitchFamily="34" charset="0"/>
              </a:rPr>
              <a:t> is a standalone codebase/app/module that is separated from the base system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</a:t>
            </a:r>
            <a:r>
              <a:rPr lang="en-US" altLang="en-US" sz="2000" b="1">
                <a:latin typeface="Arial" panose="020B0604020202020204" pitchFamily="34" charset="0"/>
              </a:rPr>
              <a:t>Personal Development Application (PA) </a:t>
            </a:r>
            <a:r>
              <a:rPr lang="en-US" altLang="en-US" sz="2000">
                <a:latin typeface="Arial" panose="020B0604020202020204" pitchFamily="34" charset="0"/>
              </a:rPr>
              <a:t>delivers content, lessons, or activities to the user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MA can be </a:t>
            </a:r>
            <a:r>
              <a:rPr lang="en-US" altLang="en-US" sz="2000" i="1">
                <a:latin typeface="Arial" panose="020B0604020202020204" pitchFamily="34" charset="0"/>
              </a:rPr>
              <a:t>attached</a:t>
            </a:r>
            <a:r>
              <a:rPr lang="en-US" altLang="en-US" sz="2000">
                <a:latin typeface="Arial" panose="020B0604020202020204" pitchFamily="34" charset="0"/>
              </a:rPr>
              <a:t> to different applications via a plugin-like architecture.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Implementation of the plugin-like architecture differs for different use cases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3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DC64-D62E-EAF3-222C-9BB50CD4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0339-1DCF-52E3-62CB-958C4C16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009"/>
            <a:ext cx="10515600" cy="1325563"/>
          </a:xfrm>
        </p:spPr>
        <p:txBody>
          <a:bodyPr/>
          <a:lstStyle/>
          <a:p>
            <a:r>
              <a:rPr lang="en-US"/>
              <a:t>High Level System Architecture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A58DE5-80B8-6FDB-D76C-78E08F80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56" y="1172554"/>
            <a:ext cx="12129164" cy="49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1483-5CF2-F21B-B8EC-570AF8EF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568F-8B8E-4025-BE35-973CC01C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126"/>
            <a:ext cx="10515600" cy="4351338"/>
          </a:xfrm>
        </p:spPr>
        <p:txBody>
          <a:bodyPr/>
          <a:lstStyle/>
          <a:p>
            <a:r>
              <a:rPr lang="en-US"/>
              <a:t>We define a domain model for a motivational assistant as an ontology</a:t>
            </a:r>
          </a:p>
          <a:p>
            <a:r>
              <a:rPr lang="en-US"/>
              <a:t>Reuse existing ontologies</a:t>
            </a:r>
          </a:p>
          <a:p>
            <a:r>
              <a:rPr lang="en-US"/>
              <a:t>Existing ontologies lack domain generalization and practical use for developers</a:t>
            </a:r>
          </a:p>
          <a:p>
            <a:r>
              <a:rPr lang="en-US"/>
              <a:t>We provide:</a:t>
            </a:r>
          </a:p>
          <a:p>
            <a:pPr lvl="1"/>
            <a:r>
              <a:rPr lang="en-US"/>
              <a:t>Implementation focused guidelines and vocabulary for developers</a:t>
            </a:r>
          </a:p>
          <a:p>
            <a:pPr lvl="1"/>
            <a:r>
              <a:rPr lang="en-US"/>
              <a:t>Provide vocabulary for designers</a:t>
            </a:r>
          </a:p>
          <a:p>
            <a:pPr lvl="1"/>
            <a:r>
              <a:rPr lang="en-US"/>
              <a:t>Evaluation of an MA to their PA or to evaluate their already existing MA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6A7D-8A4E-34AD-A76E-8578C5B0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817E-9CD6-AE3C-D3E1-ABC9383C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82256" cy="1325563"/>
          </a:xfrm>
        </p:spPr>
        <p:txBody>
          <a:bodyPr>
            <a:normAutofit fontScale="90000"/>
          </a:bodyPr>
          <a:lstStyle/>
          <a:p>
            <a:r>
              <a:rPr lang="en-US"/>
              <a:t>High Level </a:t>
            </a:r>
            <a:br>
              <a:rPr lang="en-US"/>
            </a:br>
            <a:r>
              <a:rPr lang="en-US"/>
              <a:t>Modular Ontology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6F90F0-EB6B-53E4-E271-3B78005C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066" y="145558"/>
            <a:ext cx="10643015" cy="66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4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4DE6-C660-0DDD-BB07-16D534C8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1375778"/>
            <a:ext cx="10515600" cy="1325563"/>
          </a:xfrm>
        </p:spPr>
        <p:txBody>
          <a:bodyPr/>
          <a:lstStyle/>
          <a:p>
            <a:r>
              <a:rPr lang="en-US"/>
              <a:t>Motivation and Research Gap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D1EF40-F9D0-92B8-42C8-0E65270226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5946" y="2522088"/>
            <a:ext cx="10240108" cy="274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Problem:</a:t>
            </a:r>
            <a:endParaRPr lang="en-US" sz="2400"/>
          </a:p>
          <a:p>
            <a:pPr lvl="1"/>
            <a:r>
              <a:rPr lang="en-US"/>
              <a:t>Existing gamification ontologies are too abstract or too domain/ application specific </a:t>
            </a:r>
          </a:p>
          <a:p>
            <a:pPr lvl="1"/>
            <a:r>
              <a:rPr lang="en-US"/>
              <a:t>Developers lack reusable, implementation-oriented models</a:t>
            </a:r>
          </a:p>
          <a:p>
            <a:r>
              <a:rPr lang="en-US" sz="2400" b="1"/>
              <a:t>Need:</a:t>
            </a:r>
            <a:endParaRPr lang="en-US" sz="2400"/>
          </a:p>
          <a:p>
            <a:pPr lvl="1"/>
            <a:r>
              <a:rPr lang="en-US"/>
              <a:t>Modular, domain-agnostic ontology powering the design of a motivational assistant</a:t>
            </a:r>
          </a:p>
        </p:txBody>
      </p:sp>
    </p:spTree>
    <p:extLst>
      <p:ext uri="{BB962C8B-B14F-4D97-AF65-F5344CB8AC3E}">
        <p14:creationId xmlns:p14="http://schemas.microsoft.com/office/powerpoint/2010/main" val="1614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42ED72-B4BE-6AC8-344D-19DB9E26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D869-DA4C-A8D3-BEB0-0B2BD68A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20936FB-33D5-760F-F163-933DED7D7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93579"/>
            <a:ext cx="97112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Modular semantic framework for a generalized motivational assistant in OWL and UML that can be applied in any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behavior change and self improvement context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Catalog of 65 mechanics sourced from existing material categorized in 10 groups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Mechanics ranked through a user survey linking player types, Big Five personality traits, and motivational traits to mechanic preferences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 validated in two applications: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MejoraLaMemoria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FrailStop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8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25325</TotalTime>
  <Words>997</Words>
  <Application>Microsoft Macintosh PowerPoint</Application>
  <PresentationFormat>Widescreen</PresentationFormat>
  <Paragraphs>150</Paragraphs>
  <Slides>22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Motiva Ontology: A domain model for motivational assistants in Personal Development Applications</vt:lpstr>
      <vt:lpstr>Introduction</vt:lpstr>
      <vt:lpstr>Motivational Assistant Concept</vt:lpstr>
      <vt:lpstr>Context and Scope</vt:lpstr>
      <vt:lpstr>High Level System Architecture</vt:lpstr>
      <vt:lpstr>Problem Statement</vt:lpstr>
      <vt:lpstr>High Level  Modular Ontology</vt:lpstr>
      <vt:lpstr>Motivation and Research Gap</vt:lpstr>
      <vt:lpstr>Contribution</vt:lpstr>
      <vt:lpstr>Current Situation and Motivation</vt:lpstr>
      <vt:lpstr>High Level Motivational Assistant Flow</vt:lpstr>
      <vt:lpstr>Ontology Overview</vt:lpstr>
      <vt:lpstr>UserModel</vt:lpstr>
      <vt:lpstr>UserTraits and Mapping</vt:lpstr>
      <vt:lpstr>Motivational Mechanics Catalog</vt:lpstr>
      <vt:lpstr>Plan and Tasks</vt:lpstr>
      <vt:lpstr>EventRegistration</vt:lpstr>
      <vt:lpstr>KeySituations</vt:lpstr>
      <vt:lpstr>Metrics</vt:lpstr>
      <vt:lpstr>AssistantActions</vt:lpstr>
      <vt:lpstr>Relationships</vt:lpstr>
      <vt:lpstr>Decision and Monitoring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MENSCHEL</dc:creator>
  <cp:lastModifiedBy>MAXIMILIAN MENSCHEL</cp:lastModifiedBy>
  <cp:revision>7</cp:revision>
  <dcterms:created xsi:type="dcterms:W3CDTF">2025-10-14T17:56:25Z</dcterms:created>
  <dcterms:modified xsi:type="dcterms:W3CDTF">2025-12-11T18:21:06Z</dcterms:modified>
</cp:coreProperties>
</file>